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7" r:id="rId3"/>
    <p:sldId id="268" r:id="rId4"/>
    <p:sldId id="258" r:id="rId5"/>
    <p:sldId id="261" r:id="rId6"/>
    <p:sldId id="263" r:id="rId7"/>
    <p:sldId id="264" r:id="rId8"/>
    <p:sldId id="269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340" autoAdjust="0"/>
  </p:normalViewPr>
  <p:slideViewPr>
    <p:cSldViewPr>
      <p:cViewPr varScale="1">
        <p:scale>
          <a:sx n="83" d="100"/>
          <a:sy n="83" d="100"/>
        </p:scale>
        <p:origin x="-7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74FAB07-20F5-4166-B25C-FB2EFB3EB45F}" type="datetimeFigureOut">
              <a:rPr lang="en-US"/>
              <a:pPr>
                <a:defRPr/>
              </a:pPr>
              <a:t>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221307F-3C54-483F-9C0A-B47AA192E1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E324B-CDAF-4825-9449-C7EF8A37D7EA}" type="datetimeFigureOut">
              <a:rPr lang="en-US" smtClean="0"/>
              <a:pPr/>
              <a:t>1/8/2010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AF26F-575E-4184-A19E-024376224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*For </a:t>
            </a:r>
            <a:r>
              <a:rPr lang="en-US" sz="1200" dirty="0" smtClean="0"/>
              <a:t>security purposes you will need to receive a username and password from the student's school.  Parents and students will each be provided with a username and password. If you do not have a username and password, please contact the school</a:t>
            </a:r>
            <a:r>
              <a:rPr lang="en-US" sz="120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*Parents</a:t>
            </a:r>
            <a:r>
              <a:rPr lang="en-US" sz="1200" baseline="0" dirty="0" smtClean="0"/>
              <a:t> will have a DIFFERENT log in for </a:t>
            </a:r>
            <a:r>
              <a:rPr lang="en-US" sz="1200" baseline="0" smtClean="0"/>
              <a:t>EACH child</a:t>
            </a: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AF26F-575E-4184-A19E-024376224C5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After successfully logging in to the website the screen will be divided into two sections. The left hand side of the screen provides a menu that allows a parent or student to quickly view real-time  grades for each class. To view a students grades click the “Grades 200X-200X” link below the student’s name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AF26F-575E-4184-A19E-024376224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0"/>
            <a:ext cx="7086600" cy="14700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2800" y="2946400"/>
            <a:ext cx="4432300" cy="1752600"/>
          </a:xfrm>
        </p:spPr>
        <p:txBody>
          <a:bodyPr anchor="ctr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77000" y="6521824"/>
            <a:ext cx="2133600" cy="259976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E8B1967-CBFA-41DC-B087-EB2E0BF51575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521824"/>
            <a:ext cx="2895600" cy="259976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4400" y="6293224"/>
            <a:ext cx="609600" cy="259976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7399C15-CD5E-4345-BDD1-E7FB3117B7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5798" y="0"/>
            <a:ext cx="8001004" cy="7950200"/>
            <a:chOff x="685798" y="0"/>
            <a:chExt cx="8001004" cy="7950200"/>
          </a:xfrm>
        </p:grpSpPr>
        <p:sp>
          <p:nvSpPr>
            <p:cNvPr id="8" name="Pie 7"/>
            <p:cNvSpPr/>
            <p:nvPr/>
          </p:nvSpPr>
          <p:spPr>
            <a:xfrm flipH="1" flipV="1">
              <a:off x="1257300" y="5778500"/>
              <a:ext cx="2171700" cy="2171700"/>
            </a:xfrm>
            <a:prstGeom prst="pie">
              <a:avLst>
                <a:gd name="adj1" fmla="val 0"/>
                <a:gd name="adj2" fmla="val 10800000"/>
              </a:avLst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9" name="Group 52"/>
            <p:cNvGrpSpPr/>
            <p:nvPr/>
          </p:nvGrpSpPr>
          <p:grpSpPr>
            <a:xfrm>
              <a:off x="685798" y="0"/>
              <a:ext cx="8001004" cy="6855714"/>
              <a:chOff x="685798" y="0"/>
              <a:chExt cx="8001004" cy="685571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5798" y="5880101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90800" y="5181600"/>
                <a:ext cx="914400" cy="914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838200" y="57912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2362200" y="59436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76400" y="5626100"/>
                <a:ext cx="457200" cy="457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81200" y="5334000"/>
                <a:ext cx="355600" cy="3556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943100" y="55626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2362200" y="5029200"/>
                <a:ext cx="762000" cy="762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3009900" y="4419600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971800" y="4648200"/>
                <a:ext cx="431800" cy="4318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314700" y="4724400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3619500" y="50292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3843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3505200" y="5257800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1295400" y="56642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1447800" y="5511800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1600200" y="5486400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3352800" y="5943600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>
              <a:xfrm flipV="1">
                <a:off x="5486400" y="0"/>
                <a:ext cx="1143001" cy="975613"/>
              </a:xfrm>
              <a:custGeom>
                <a:avLst/>
                <a:gdLst>
                  <a:gd name="connsiteX0" fmla="*/ 0 w 1143000"/>
                  <a:gd name="connsiteY0" fmla="*/ 571500 h 1143000"/>
                  <a:gd name="connsiteX1" fmla="*/ 167389 w 1143000"/>
                  <a:gd name="connsiteY1" fmla="*/ 167389 h 1143000"/>
                  <a:gd name="connsiteX2" fmla="*/ 571501 w 1143000"/>
                  <a:gd name="connsiteY2" fmla="*/ 1 h 1143000"/>
                  <a:gd name="connsiteX3" fmla="*/ 975612 w 1143000"/>
                  <a:gd name="connsiteY3" fmla="*/ 167390 h 1143000"/>
                  <a:gd name="connsiteX4" fmla="*/ 1143000 w 1143000"/>
                  <a:gd name="connsiteY4" fmla="*/ 571502 h 1143000"/>
                  <a:gd name="connsiteX5" fmla="*/ 975611 w 1143000"/>
                  <a:gd name="connsiteY5" fmla="*/ 975614 h 1143000"/>
                  <a:gd name="connsiteX6" fmla="*/ 571499 w 1143000"/>
                  <a:gd name="connsiteY6" fmla="*/ 1143002 h 1143000"/>
                  <a:gd name="connsiteX7" fmla="*/ 167387 w 1143000"/>
                  <a:gd name="connsiteY7" fmla="*/ 975613 h 1143000"/>
                  <a:gd name="connsiteX8" fmla="*/ -1 w 1143000"/>
                  <a:gd name="connsiteY8" fmla="*/ 571501 h 1143000"/>
                  <a:gd name="connsiteX9" fmla="*/ 0 w 1143000"/>
                  <a:gd name="connsiteY9" fmla="*/ 571500 h 1143000"/>
                  <a:gd name="connsiteX0" fmla="*/ 1 w 1143001"/>
                  <a:gd name="connsiteY0" fmla="*/ 571499 h 1042965"/>
                  <a:gd name="connsiteX1" fmla="*/ 167390 w 1143001"/>
                  <a:gd name="connsiteY1" fmla="*/ 167388 h 1042965"/>
                  <a:gd name="connsiteX2" fmla="*/ 571502 w 1143001"/>
                  <a:gd name="connsiteY2" fmla="*/ 0 h 1042965"/>
                  <a:gd name="connsiteX3" fmla="*/ 975613 w 1143001"/>
                  <a:gd name="connsiteY3" fmla="*/ 167389 h 1042965"/>
                  <a:gd name="connsiteX4" fmla="*/ 1143001 w 1143001"/>
                  <a:gd name="connsiteY4" fmla="*/ 571501 h 1042965"/>
                  <a:gd name="connsiteX5" fmla="*/ 975612 w 1143001"/>
                  <a:gd name="connsiteY5" fmla="*/ 975613 h 1042965"/>
                  <a:gd name="connsiteX6" fmla="*/ 167388 w 1143001"/>
                  <a:gd name="connsiteY6" fmla="*/ 975612 h 1042965"/>
                  <a:gd name="connsiteX7" fmla="*/ 0 w 1143001"/>
                  <a:gd name="connsiteY7" fmla="*/ 571500 h 1042965"/>
                  <a:gd name="connsiteX8" fmla="*/ 1 w 1143001"/>
                  <a:gd name="connsiteY8" fmla="*/ 571499 h 1042965"/>
                  <a:gd name="connsiteX0" fmla="*/ 1 w 1143001"/>
                  <a:gd name="connsiteY0" fmla="*/ 571499 h 975613"/>
                  <a:gd name="connsiteX1" fmla="*/ 167390 w 1143001"/>
                  <a:gd name="connsiteY1" fmla="*/ 167388 h 975613"/>
                  <a:gd name="connsiteX2" fmla="*/ 571502 w 1143001"/>
                  <a:gd name="connsiteY2" fmla="*/ 0 h 975613"/>
                  <a:gd name="connsiteX3" fmla="*/ 975613 w 1143001"/>
                  <a:gd name="connsiteY3" fmla="*/ 167389 h 975613"/>
                  <a:gd name="connsiteX4" fmla="*/ 1143001 w 1143001"/>
                  <a:gd name="connsiteY4" fmla="*/ 571501 h 975613"/>
                  <a:gd name="connsiteX5" fmla="*/ 975612 w 1143001"/>
                  <a:gd name="connsiteY5" fmla="*/ 975613 h 975613"/>
                  <a:gd name="connsiteX6" fmla="*/ 167388 w 1143001"/>
                  <a:gd name="connsiteY6" fmla="*/ 975612 h 975613"/>
                  <a:gd name="connsiteX7" fmla="*/ 0 w 1143001"/>
                  <a:gd name="connsiteY7" fmla="*/ 571500 h 975613"/>
                  <a:gd name="connsiteX8" fmla="*/ 1 w 1143001"/>
                  <a:gd name="connsiteY8" fmla="*/ 571499 h 97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01" h="975613">
                    <a:moveTo>
                      <a:pt x="1" y="571499"/>
                    </a:moveTo>
                    <a:cubicBezTo>
                      <a:pt x="1" y="419928"/>
                      <a:pt x="60213" y="274564"/>
                      <a:pt x="167390" y="167388"/>
                    </a:cubicBezTo>
                    <a:cubicBezTo>
                      <a:pt x="274567" y="60211"/>
                      <a:pt x="419931" y="0"/>
                      <a:pt x="571502" y="0"/>
                    </a:cubicBezTo>
                    <a:cubicBezTo>
                      <a:pt x="723073" y="0"/>
                      <a:pt x="868437" y="60212"/>
                      <a:pt x="975613" y="167389"/>
                    </a:cubicBezTo>
                    <a:cubicBezTo>
                      <a:pt x="1082790" y="274566"/>
                      <a:pt x="1143001" y="419930"/>
                      <a:pt x="1143001" y="571501"/>
                    </a:cubicBezTo>
                    <a:cubicBezTo>
                      <a:pt x="1143001" y="723072"/>
                      <a:pt x="1138214" y="908261"/>
                      <a:pt x="975612" y="975613"/>
                    </a:cubicBezTo>
                    <a:lnTo>
                      <a:pt x="167388" y="975612"/>
                    </a:lnTo>
                    <a:cubicBezTo>
                      <a:pt x="60211" y="868435"/>
                      <a:pt x="0" y="723071"/>
                      <a:pt x="0" y="571500"/>
                    </a:cubicBezTo>
                    <a:lnTo>
                      <a:pt x="1" y="571499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9" name="Oval 28"/>
              <p:cNvSpPr/>
              <p:nvPr/>
            </p:nvSpPr>
            <p:spPr>
              <a:xfrm flipV="1">
                <a:off x="7391402" y="759714"/>
                <a:ext cx="914400" cy="9144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0" name="Oval 29"/>
              <p:cNvSpPr/>
              <p:nvPr/>
            </p:nvSpPr>
            <p:spPr>
              <a:xfrm flipV="1">
                <a:off x="5638802" y="6073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 flipV="1">
                <a:off x="7162802" y="1501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 flipV="1">
                <a:off x="6477002" y="772414"/>
                <a:ext cx="457200" cy="457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V="1">
                <a:off x="6781802" y="11661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4" name="Oval 33"/>
              <p:cNvSpPr/>
              <p:nvPr/>
            </p:nvSpPr>
            <p:spPr>
              <a:xfrm flipV="1">
                <a:off x="6743702" y="8613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5" name="Oval 34"/>
              <p:cNvSpPr/>
              <p:nvPr/>
            </p:nvSpPr>
            <p:spPr>
              <a:xfrm flipV="1">
                <a:off x="7162802" y="1064514"/>
                <a:ext cx="762000" cy="762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 flipV="1">
                <a:off x="7810502" y="2080514"/>
                <a:ext cx="355600" cy="3556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7" name="Oval 36"/>
              <p:cNvSpPr/>
              <p:nvPr/>
            </p:nvSpPr>
            <p:spPr>
              <a:xfrm flipV="1">
                <a:off x="7772402" y="1775714"/>
                <a:ext cx="431800" cy="4318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38" name="Oval 37"/>
              <p:cNvSpPr/>
              <p:nvPr/>
            </p:nvSpPr>
            <p:spPr>
              <a:xfrm flipV="1">
                <a:off x="8115302" y="1928114"/>
                <a:ext cx="203200" cy="2032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 flipV="1">
                <a:off x="8420102" y="16233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0" name="Oval 39"/>
              <p:cNvSpPr/>
              <p:nvPr/>
            </p:nvSpPr>
            <p:spPr>
              <a:xfrm flipV="1">
                <a:off x="61849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1" name="Oval 40"/>
              <p:cNvSpPr/>
              <p:nvPr/>
            </p:nvSpPr>
            <p:spPr>
              <a:xfrm flipV="1">
                <a:off x="8305802" y="1394714"/>
                <a:ext cx="203200" cy="2032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2" name="Oval 41"/>
              <p:cNvSpPr/>
              <p:nvPr/>
            </p:nvSpPr>
            <p:spPr>
              <a:xfrm flipV="1">
                <a:off x="6096002" y="10645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 flipV="1">
                <a:off x="6248402" y="1216914"/>
                <a:ext cx="127000" cy="127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 flipV="1">
                <a:off x="6400802" y="1242314"/>
                <a:ext cx="127000" cy="127000"/>
              </a:xfrm>
              <a:prstGeom prst="ellipse">
                <a:avLst/>
              </a:prstGeom>
              <a:solidFill>
                <a:schemeClr val="tx2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45" name="Oval 44"/>
              <p:cNvSpPr/>
              <p:nvPr/>
            </p:nvSpPr>
            <p:spPr>
              <a:xfrm flipV="1">
                <a:off x="8153402" y="378714"/>
                <a:ext cx="533400" cy="5334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60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60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6" name="Oval 45"/>
          <p:cNvSpPr/>
          <p:nvPr/>
        </p:nvSpPr>
        <p:spPr>
          <a:xfrm>
            <a:off x="86360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8788400" y="6589059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8940800" y="658905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C75CB4-F7B2-46F8-92D5-9D823A16478E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6D0B3-D423-4509-9B95-42F49AD6C2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idx="1"/>
          </p:nvPr>
        </p:nvSpPr>
        <p:spPr>
          <a:xfrm>
            <a:off x="5638800" y="838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5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s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C75CB4-F7B2-46F8-92D5-9D823A16478E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B6D0B3-D423-4509-9B95-42F49AD6C2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3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5715000" y="76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3" name="Picture Placeholder 2"/>
          <p:cNvSpPr>
            <a:spLocks noGrp="1"/>
          </p:cNvSpPr>
          <p:nvPr>
            <p:ph type="pic" idx="13"/>
          </p:nvPr>
        </p:nvSpPr>
        <p:spPr>
          <a:xfrm>
            <a:off x="3810000" y="23622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4" name="Picture Placeholder 2"/>
          <p:cNvSpPr>
            <a:spLocks noGrp="1"/>
          </p:cNvSpPr>
          <p:nvPr>
            <p:ph type="pic" idx="14"/>
          </p:nvPr>
        </p:nvSpPr>
        <p:spPr>
          <a:xfrm>
            <a:off x="2667000" y="381000"/>
            <a:ext cx="2514600" cy="25146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FF46C1-03BA-4B94-A0FB-D809319A2C09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FFD3C-611A-4116-915C-AEA16B85F6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A8598D-64FD-4626-8784-D4674EF7CD24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ECBF87-D602-4E56-B167-FC6959A8C14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2487B9-5D4C-4C2B-AD13-CA3C4F45F780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53C55-9DEB-4557-8746-097B7261D4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BA82C7-D640-42EB-BA10-2BACD7C14740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22B0D-A48F-4F9A-A774-8E56BCAA923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592782" y="2133600"/>
            <a:ext cx="3865418" cy="4172197"/>
            <a:chOff x="0" y="0"/>
            <a:chExt cx="1600200" cy="17272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609600" y="990600"/>
            <a:ext cx="1179761" cy="1356814"/>
            <a:chOff x="266700" y="914400"/>
            <a:chExt cx="1179761" cy="1356814"/>
          </a:xfrm>
        </p:grpSpPr>
        <p:sp>
          <p:nvSpPr>
            <p:cNvPr id="23" name="Oval 22"/>
            <p:cNvSpPr/>
            <p:nvPr/>
          </p:nvSpPr>
          <p:spPr>
            <a:xfrm>
              <a:off x="555812" y="1380565"/>
              <a:ext cx="890649" cy="8906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 flipV="1">
              <a:off x="304800" y="121920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7" name="Oval 26"/>
            <p:cNvSpPr/>
            <p:nvPr/>
          </p:nvSpPr>
          <p:spPr>
            <a:xfrm flipV="1">
              <a:off x="266700" y="914400"/>
              <a:ext cx="431800" cy="4318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 flipV="1">
              <a:off x="609600" y="1066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4400" y="2590800"/>
            <a:ext cx="1905000" cy="1905000"/>
          </a:xfrm>
          <a:prstGeom prst="ellipse">
            <a:avLst/>
          </a:prstGeom>
          <a:solidFill>
            <a:schemeClr val="tx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143000"/>
            <a:ext cx="7086600" cy="1472184"/>
          </a:xfrm>
        </p:spPr>
        <p:txBody>
          <a:bodyPr anchor="ctr" anchorCtr="0">
            <a:normAutofit/>
          </a:bodyPr>
          <a:lstStyle>
            <a:lvl1pPr algn="l">
              <a:defRPr sz="3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953" y="17526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3429000" cy="3886200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indent="-228600" algn="l" defTabSz="914400" rtl="0" eaLnBrk="1" latinLnBrk="0" hangingPunct="1">
              <a:buFont typeface="Wingdings" pitchFamily="2" charset="2"/>
              <a:buChar char="l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28600" algn="l" defTabSz="914400" rtl="0" eaLnBrk="1" latinLnBrk="0" hangingPunct="1">
              <a:buFont typeface="Arial" pitchFamily="34" charset="0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28600" algn="l" defTabSz="914400" rtl="0" eaLnBrk="1" latinLnBrk="0" hangingPunct="1">
              <a:buFont typeface="Wingdings" pitchFamily="2" charset="2"/>
              <a:buChar char="l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64428D-9051-47CD-960C-17145CE63DEE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695F63-8260-4D57-8B7B-CA3A263BD3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6200000">
            <a:off x="-870003" y="31472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1755648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16200000">
            <a:off x="3259278" y="3756819"/>
            <a:ext cx="3429000" cy="639762"/>
          </a:xfrm>
          <a:prstGeom prst="rect">
            <a:avLst/>
          </a:prstGeom>
          <a:noFill/>
        </p:spPr>
        <p:txBody>
          <a:bodyPr anchor="ctr" anchorCtr="0"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marL="0" indent="0" algn="ctr">
              <a:buNone/>
              <a:defRPr sz="1800" b="0">
                <a:effectLst/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359152"/>
            <a:ext cx="3200400" cy="3429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9088E1-43F0-41F6-904A-C6B89125A6B3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884CC5-D206-4B2E-8EB9-27E4F35531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0AB26-964C-4160-AE95-1BD3F03E31B1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ABA41E-0B38-4959-BCA1-4609606DA75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74960E-5F52-4923-A05D-84D65D9A2F42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FE9B16-C968-4A20-9100-6E83E2B5F6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4048"/>
            <a:ext cx="2130552" cy="3044952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C53756-5822-4999-934A-B1498E1DD33F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622112-C186-45C2-BD55-B6D390AFA6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8" name="Group 22"/>
          <p:cNvGrpSpPr/>
          <p:nvPr/>
        </p:nvGrpSpPr>
        <p:grpSpPr>
          <a:xfrm>
            <a:off x="4695702" y="2133600"/>
            <a:ext cx="4448298" cy="4018808"/>
            <a:chOff x="4695702" y="2133600"/>
            <a:chExt cx="4448298" cy="4018808"/>
          </a:xfrm>
        </p:grpSpPr>
        <p:sp>
          <p:nvSpPr>
            <p:cNvPr id="10" name="Oval 9"/>
            <p:cNvSpPr/>
            <p:nvPr/>
          </p:nvSpPr>
          <p:spPr>
            <a:xfrm>
              <a:off x="4695702" y="5048003"/>
              <a:ext cx="1104405" cy="110440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7065818" y="4572000"/>
              <a:ext cx="858982" cy="858982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5339938" y="489461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693725" y="3048000"/>
              <a:ext cx="1840675" cy="1840675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7916883" y="2133600"/>
              <a:ext cx="858982" cy="858982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Oval 14"/>
            <p:cNvSpPr/>
            <p:nvPr/>
          </p:nvSpPr>
          <p:spPr>
            <a:xfrm>
              <a:off x="7824849" y="2685803"/>
              <a:ext cx="1043049" cy="104304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8653153" y="2869870"/>
              <a:ext cx="490847" cy="490847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52210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6781800" y="5562600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Oval 20"/>
            <p:cNvSpPr/>
            <p:nvPr/>
          </p:nvSpPr>
          <p:spPr>
            <a:xfrm>
              <a:off x="6705600" y="5181600"/>
              <a:ext cx="306779" cy="306779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7073735" y="5120244"/>
              <a:ext cx="306779" cy="306779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927847"/>
            <a:ext cx="4114800" cy="4114800"/>
          </a:xfr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" tIns="9144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1117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80645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9025" indent="-228600" algn="l" defTabSz="914400" rtl="0" eaLnBrk="1" latinLnBrk="0" hangingPunct="1">
              <a:spcBef>
                <a:spcPts val="1800"/>
              </a:spcBef>
              <a:buFont typeface="Arial" pitchFamily="34" charset="0"/>
              <a:buChar char="•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ts val="1800"/>
              </a:spcBef>
              <a:buFont typeface="Wingdings" pitchFamily="2" charset="2"/>
              <a:buChar char="l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25" name="Oval 24"/>
          <p:cNvSpPr/>
          <p:nvPr/>
        </p:nvSpPr>
        <p:spPr>
          <a:xfrm>
            <a:off x="3886200" y="5638800"/>
            <a:ext cx="304800" cy="304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4645152"/>
            <a:ext cx="2514600" cy="1600200"/>
          </a:xfrm>
          <a:solidFill>
            <a:schemeClr val="tx2">
              <a:alpha val="20000"/>
            </a:schemeClr>
          </a:solidFill>
          <a:ln>
            <a:noFill/>
          </a:ln>
        </p:spPr>
        <p:txBody>
          <a:bodyPr vert="horz" lIns="0" tIns="45720" rIns="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1800"/>
              </a:spcBef>
              <a:buFont typeface="Wingdings" pitchFamily="2" charset="2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26" name="Oval 25"/>
          <p:cNvSpPr/>
          <p:nvPr/>
        </p:nvSpPr>
        <p:spPr>
          <a:xfrm>
            <a:off x="3319153" y="5147953"/>
            <a:ext cx="186047" cy="186047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3225024" y="5103129"/>
            <a:ext cx="186047" cy="186047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2133600" cy="3048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2700" h="12700"/>
          </a:sp3d>
        </p:spPr>
        <p:txBody>
          <a:bodyPr anchor="b">
            <a:noAutofit/>
          </a:bodyPr>
          <a:lstStyle>
            <a:lvl1pPr algn="l">
              <a:defRPr sz="4000" kern="1200" spc="200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648200"/>
            <a:ext cx="3200400" cy="1524000"/>
          </a:xfrm>
        </p:spPr>
        <p:txBody>
          <a:bodyPr lIns="0" rIns="0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C2C20-68E3-40D2-9216-2234217DF4A4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5B7BC8-8D7E-4CA4-8A4D-C5DFF29F03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775364" y="2133600"/>
            <a:ext cx="5368636" cy="4724400"/>
            <a:chOff x="0" y="0"/>
            <a:chExt cx="2222500" cy="1955800"/>
          </a:xfrm>
        </p:grpSpPr>
        <p:sp>
          <p:nvSpPr>
            <p:cNvPr id="8" name="Oval 7"/>
            <p:cNvSpPr/>
            <p:nvPr/>
          </p:nvSpPr>
          <p:spPr>
            <a:xfrm>
              <a:off x="685800" y="152400"/>
              <a:ext cx="914400" cy="9144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381000" y="1206500"/>
              <a:ext cx="457200" cy="457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685800" y="914400"/>
              <a:ext cx="355600" cy="3556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47700" y="11430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457200" y="0"/>
              <a:ext cx="762000" cy="762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Oval 12"/>
            <p:cNvSpPr/>
            <p:nvPr/>
          </p:nvSpPr>
          <p:spPr>
            <a:xfrm>
              <a:off x="1714500" y="0"/>
              <a:ext cx="355600" cy="3556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Oval 13"/>
            <p:cNvSpPr/>
            <p:nvPr/>
          </p:nvSpPr>
          <p:spPr>
            <a:xfrm>
              <a:off x="1676400" y="228600"/>
              <a:ext cx="431800" cy="4318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019300" y="304800"/>
              <a:ext cx="203200" cy="2032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028700" y="15240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Oval 16"/>
            <p:cNvSpPr/>
            <p:nvPr/>
          </p:nvSpPr>
          <p:spPr>
            <a:xfrm>
              <a:off x="889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Oval 17"/>
            <p:cNvSpPr/>
            <p:nvPr/>
          </p:nvSpPr>
          <p:spPr>
            <a:xfrm>
              <a:off x="914400" y="1752600"/>
              <a:ext cx="203200" cy="2032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9" name="Oval 18"/>
            <p:cNvSpPr/>
            <p:nvPr/>
          </p:nvSpPr>
          <p:spPr>
            <a:xfrm>
              <a:off x="0" y="12446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0" name="Oval 19"/>
            <p:cNvSpPr/>
            <p:nvPr/>
          </p:nvSpPr>
          <p:spPr>
            <a:xfrm>
              <a:off x="152400" y="1092200"/>
              <a:ext cx="127000" cy="127000"/>
            </a:xfrm>
            <a:prstGeom prst="ellips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60000"/>
                  </a:schemeClr>
                </a:gs>
                <a:gs pos="50000">
                  <a:schemeClr val="accent1">
                    <a:tint val="44500"/>
                    <a:satMod val="160000"/>
                    <a:alpha val="60000"/>
                  </a:schemeClr>
                </a:gs>
                <a:gs pos="100000">
                  <a:schemeClr val="accent1">
                    <a:tint val="23500"/>
                    <a:satMod val="160000"/>
                    <a:alpha val="6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04800" y="1066800"/>
              <a:ext cx="127000" cy="127000"/>
            </a:xfrm>
            <a:prstGeom prst="ellipse">
              <a:avLst/>
            </a:prstGeom>
            <a:solidFill>
              <a:schemeClr val="tx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685800"/>
            <a:ext cx="4572000" cy="4572000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tx2">
                <a:alpha val="50000"/>
              </a:schemeClr>
            </a:solidFill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25400"/>
          </a:bodyPr>
          <a:lstStyle>
            <a:lvl1pPr marL="0" indent="0" algn="ctr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901952"/>
            <a:ext cx="6629400" cy="4224528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vert="horz" lIns="45720" tIns="45720" rIns="45720" bIns="45720" rtlCol="0" anchor="t" anchorCtr="0">
            <a:normAutofit/>
            <a:scene3d>
              <a:camera prst="orthographicFront"/>
              <a:lightRig rig="threePt" dir="t"/>
            </a:scene3d>
            <a:sp3d extrusionH="25400"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C75CB4-F7B2-46F8-92D5-9D823A16478E}" type="datetimeFigureOut">
              <a:rPr lang="en-US" smtClean="0"/>
              <a:pPr>
                <a:defRPr/>
              </a:pPr>
              <a:t>1/8/2010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1824"/>
            <a:ext cx="2895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21824"/>
            <a:ext cx="2133600" cy="2599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5B6D0B3-D423-4509-9B95-42F49AD6C2C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685800" y="152400"/>
            <a:ext cx="914400" cy="9144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381000" y="1206500"/>
            <a:ext cx="457200" cy="457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685800" y="914400"/>
            <a:ext cx="355600" cy="3556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647700" y="11430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57200" y="0"/>
            <a:ext cx="762000" cy="762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714500" y="0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676400" y="228600"/>
            <a:ext cx="431800" cy="4318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019300" y="304800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1028700" y="15240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889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Oval 70"/>
          <p:cNvSpPr/>
          <p:nvPr/>
        </p:nvSpPr>
        <p:spPr>
          <a:xfrm>
            <a:off x="914400" y="1752600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Oval 71"/>
          <p:cNvSpPr/>
          <p:nvPr/>
        </p:nvSpPr>
        <p:spPr>
          <a:xfrm>
            <a:off x="0" y="12446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Oval 72"/>
          <p:cNvSpPr/>
          <p:nvPr/>
        </p:nvSpPr>
        <p:spPr>
          <a:xfrm>
            <a:off x="152400" y="1092200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304800" y="10668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Oval 76"/>
          <p:cNvSpPr/>
          <p:nvPr/>
        </p:nvSpPr>
        <p:spPr>
          <a:xfrm rot="6197586" flipV="1">
            <a:off x="7932464" y="5568366"/>
            <a:ext cx="914400" cy="9144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0" name="Oval 79"/>
          <p:cNvSpPr/>
          <p:nvPr/>
        </p:nvSpPr>
        <p:spPr>
          <a:xfrm rot="6197586" flipV="1">
            <a:off x="8633992" y="4734233"/>
            <a:ext cx="457200" cy="457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 rot="6197586" flipV="1">
            <a:off x="8292676" y="4953384"/>
            <a:ext cx="355600" cy="3556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2" name="Oval 81"/>
          <p:cNvSpPr/>
          <p:nvPr/>
        </p:nvSpPr>
        <p:spPr>
          <a:xfrm rot="6197586" flipV="1">
            <a:off x="8514131" y="4976607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3" name="Oval 82"/>
          <p:cNvSpPr/>
          <p:nvPr/>
        </p:nvSpPr>
        <p:spPr>
          <a:xfrm rot="6197586" flipV="1">
            <a:off x="7856272" y="5295370"/>
            <a:ext cx="762000" cy="762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 rot="6197586" flipV="1">
            <a:off x="199818" y="5914818"/>
            <a:ext cx="216774" cy="216774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5" name="Oval 84"/>
          <p:cNvSpPr/>
          <p:nvPr/>
        </p:nvSpPr>
        <p:spPr>
          <a:xfrm rot="6197586" flipV="1">
            <a:off x="7387699" y="5767494"/>
            <a:ext cx="431800" cy="4318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6" name="Oval 85"/>
          <p:cNvSpPr/>
          <p:nvPr/>
        </p:nvSpPr>
        <p:spPr>
          <a:xfrm rot="6197586" flipV="1">
            <a:off x="7412357" y="6095509"/>
            <a:ext cx="203200" cy="2032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 rot="6197586" flipV="1">
            <a:off x="7638907" y="6462226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8" name="Oval 87"/>
          <p:cNvSpPr/>
          <p:nvPr/>
        </p:nvSpPr>
        <p:spPr>
          <a:xfrm rot="6197586" flipV="1">
            <a:off x="8607584" y="4384300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9" name="Oval 88"/>
          <p:cNvSpPr/>
          <p:nvPr/>
        </p:nvSpPr>
        <p:spPr>
          <a:xfrm rot="6197586" flipV="1">
            <a:off x="7887663" y="6403551"/>
            <a:ext cx="203200" cy="2032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0" name="Oval 89"/>
          <p:cNvSpPr/>
          <p:nvPr/>
        </p:nvSpPr>
        <p:spPr>
          <a:xfrm rot="6197586" flipV="1">
            <a:off x="8801061" y="4338664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1" name="Oval 90"/>
          <p:cNvSpPr/>
          <p:nvPr/>
        </p:nvSpPr>
        <p:spPr>
          <a:xfrm rot="6197586" flipV="1">
            <a:off x="8617702" y="4451939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 rot="6197586" flipV="1">
            <a:off x="8557941" y="4594415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5" name="Oval 94"/>
          <p:cNvSpPr/>
          <p:nvPr/>
        </p:nvSpPr>
        <p:spPr>
          <a:xfrm rot="6197586" flipV="1">
            <a:off x="243115" y="6241508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6" name="Oval 95"/>
          <p:cNvSpPr/>
          <p:nvPr/>
        </p:nvSpPr>
        <p:spPr>
          <a:xfrm rot="6197586" flipV="1">
            <a:off x="436592" y="6195872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7" name="Oval 96"/>
          <p:cNvSpPr/>
          <p:nvPr/>
        </p:nvSpPr>
        <p:spPr>
          <a:xfrm rot="6197586" flipV="1">
            <a:off x="253233" y="6309147"/>
            <a:ext cx="127000" cy="127000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60000"/>
                </a:schemeClr>
              </a:gs>
              <a:gs pos="50000">
                <a:schemeClr val="accent1">
                  <a:tint val="44500"/>
                  <a:satMod val="160000"/>
                  <a:alpha val="60000"/>
                </a:schemeClr>
              </a:gs>
              <a:gs pos="100000">
                <a:schemeClr val="accent1">
                  <a:tint val="23500"/>
                  <a:satMod val="160000"/>
                  <a:alpha val="6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 rot="6197586" flipV="1">
            <a:off x="193472" y="6451623"/>
            <a:ext cx="127000" cy="127000"/>
          </a:xfrm>
          <a:prstGeom prst="ellipse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200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1pPr>
      <a:lvl2pPr marL="51435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2pPr>
      <a:lvl3pPr marL="80645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3pPr>
      <a:lvl4pPr marL="1089025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ts val="1000"/>
        </a:spcBef>
        <a:buFont typeface="Wingdings" pitchFamily="2" charset="2"/>
        <a:buChar char="l"/>
        <a:defRPr sz="1800" kern="1200">
          <a:solidFill>
            <a:schemeClr val="tx1"/>
          </a:solidFill>
          <a:effectLst>
            <a:outerShdw blurRad="76200" sx="101000" sy="101000" algn="ctr" rotWithShape="0">
              <a:schemeClr val="tx1">
                <a:lumMod val="85000"/>
                <a:alpha val="40000"/>
              </a:schemeClr>
            </a:outerShdw>
          </a:effectLst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defTabSz="914400" rtl="0" eaLnBrk="1" latinLnBrk="0" hangingPunct="1">
        <a:spcBef>
          <a:spcPts val="1000"/>
        </a:spcBef>
        <a:buFont typeface="Wingdings" pitchFamily="2" charset="2"/>
        <a:buChar char="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81000"/>
            <a:ext cx="8229600" cy="5105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5800" dirty="0" smtClean="0">
                <a:solidFill>
                  <a:schemeClr val="tx2"/>
                </a:solidFill>
                <a:latin typeface="+mj-lt"/>
              </a:rPr>
              <a:t>PARENT Guide </a:t>
            </a:r>
          </a:p>
          <a:p>
            <a:pPr algn="ctr">
              <a:buNone/>
            </a:pPr>
            <a:r>
              <a:rPr lang="en-US" sz="4800" dirty="0" smtClean="0">
                <a:solidFill>
                  <a:schemeClr val="tx2"/>
                </a:solidFill>
                <a:latin typeface="+mj-lt"/>
              </a:rPr>
              <a:t>to the </a:t>
            </a:r>
          </a:p>
          <a:p>
            <a:pPr algn="ctr">
              <a:buNone/>
            </a:pPr>
            <a:r>
              <a:rPr lang="en-US" sz="5800" dirty="0" smtClean="0">
                <a:solidFill>
                  <a:schemeClr val="tx2"/>
                </a:solidFill>
                <a:latin typeface="+mj-lt"/>
              </a:rPr>
              <a:t>Online </a:t>
            </a:r>
            <a:r>
              <a:rPr lang="en-US" sz="5800" dirty="0" err="1" smtClean="0">
                <a:solidFill>
                  <a:schemeClr val="tx2"/>
                </a:solidFill>
                <a:latin typeface="+mj-lt"/>
              </a:rPr>
              <a:t>Gradebook</a:t>
            </a:r>
            <a:endParaRPr lang="en-US" sz="58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638800"/>
            <a:ext cx="4038600" cy="99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0" y="228600"/>
            <a:ext cx="2438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OnCourse</a:t>
            </a:r>
            <a:endParaRPr lang="en-US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5257800"/>
          </a:xfrm>
        </p:spPr>
        <p:txBody>
          <a:bodyPr>
            <a:normAutofit fontScale="92500" lnSpcReduction="10000"/>
          </a:bodyPr>
          <a:lstStyle/>
          <a:p>
            <a:pPr marL="265176" indent="-265176" fontAlgn="auto">
              <a:spcAft>
                <a:spcPts val="0"/>
              </a:spcAft>
              <a:buFont typeface="Wingdings 2" pitchFamily="18" charset="2"/>
              <a:buChar char=""/>
              <a:defRPr/>
            </a:pPr>
            <a:r>
              <a:rPr lang="en-US" sz="2400" dirty="0" smtClean="0"/>
              <a:t>Oncourse is a 100% web-based gradebook and attendance program that is being implemented District wide.</a:t>
            </a:r>
          </a:p>
          <a:p>
            <a:pPr marL="265176" indent="-265176" fontAlgn="auto">
              <a:spcAft>
                <a:spcPts val="0"/>
              </a:spcAft>
              <a:buFont typeface="Wingdings 2" pitchFamily="18" charset="2"/>
              <a:buChar char=""/>
              <a:defRPr/>
            </a:pPr>
            <a:r>
              <a:rPr lang="en-US" sz="2400" dirty="0" smtClean="0"/>
              <a:t>It will allow Parents and students  convenient access to progress reports, current grades and attendance online 24/7.</a:t>
            </a:r>
          </a:p>
          <a:p>
            <a:pPr marL="265176" indent="-265176" fontAlgn="auto">
              <a:spcAft>
                <a:spcPts val="0"/>
              </a:spcAft>
              <a:buFont typeface="Wingdings 2" pitchFamily="18" charset="2"/>
              <a:buChar char=""/>
              <a:defRPr/>
            </a:pPr>
            <a:r>
              <a:rPr lang="en-US" sz="2400" dirty="0" smtClean="0"/>
              <a:t>It is a powerful, easy to navigate tool that will permit you to  track your child progress  more effectively.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81000"/>
            <a:ext cx="6705600" cy="13716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Obtaining a </a:t>
            </a:r>
            <a:b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en-US" sz="4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Username/Password</a:t>
            </a:r>
            <a:endParaRPr lang="en-US" sz="4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183563" cy="418782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600" dirty="0" smtClean="0"/>
              <a:t>A </a:t>
            </a:r>
            <a:r>
              <a:rPr lang="en-US" sz="3600" dirty="0" smtClean="0"/>
              <a:t>valid ID and signature by </a:t>
            </a:r>
            <a:r>
              <a:rPr lang="en-US" sz="3600" dirty="0" smtClean="0"/>
              <a:t>the parent/guardian </a:t>
            </a:r>
            <a:r>
              <a:rPr lang="en-US" sz="3600" dirty="0" smtClean="0"/>
              <a:t>are required in </a:t>
            </a:r>
            <a:r>
              <a:rPr lang="en-US" sz="3600" dirty="0" smtClean="0"/>
              <a:t>order to obtain a username and password.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 cstate="print"/>
          <a:srcRect l="17188" t="27082" r="29375" b="23635"/>
          <a:stretch>
            <a:fillRect/>
          </a:stretch>
        </p:blipFill>
        <p:spPr bwMode="auto">
          <a:xfrm>
            <a:off x="304800" y="1295400"/>
            <a:ext cx="8686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133600" y="304800"/>
            <a:ext cx="7010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u="sng" dirty="0" smtClean="0">
                <a:solidFill>
                  <a:schemeClr val="tx2"/>
                </a:solidFill>
                <a:latin typeface="Calibri" pitchFamily="34" charset="0"/>
              </a:rPr>
              <a:t>https://dcps.mygradeportal.com</a:t>
            </a:r>
            <a:endParaRPr lang="en-US" sz="4000" u="sng" dirty="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3" cstate="print"/>
          <a:srcRect l="15000" t="11000" r="13750" b="7000"/>
          <a:stretch>
            <a:fillRect/>
          </a:stretch>
        </p:blipFill>
        <p:spPr bwMode="auto">
          <a:xfrm>
            <a:off x="457200" y="758403"/>
            <a:ext cx="8197262" cy="6099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76600" y="0"/>
            <a:ext cx="3886200" cy="898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25400">
              <a:bevelT w="12700" h="12700"/>
              <a:extrusionClr>
                <a:schemeClr val="bg1">
                  <a:lumMod val="10000"/>
                  <a:lumOff val="90000"/>
                </a:schemeClr>
              </a:extrusionClr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2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Viewing Grades</a:t>
            </a:r>
            <a:endParaRPr kumimoji="0" lang="en-US" sz="4000" b="0" i="0" u="none" strike="noStrike" kern="1200" cap="none" spc="2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tx2"/>
                </a:solidFill>
              </a:rPr>
              <a:t>Printing Reports</a:t>
            </a:r>
            <a:endParaRPr lang="en-US" sz="5400" dirty="0">
              <a:solidFill>
                <a:schemeClr val="tx2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40000" t="14445" r="13333" b="43333"/>
          <a:stretch>
            <a:fillRect/>
          </a:stretch>
        </p:blipFill>
        <p:spPr bwMode="auto">
          <a:xfrm>
            <a:off x="838200" y="2057400"/>
            <a:ext cx="651309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3008" t="22222" r="12195" b="37778"/>
          <a:stretch>
            <a:fillRect/>
          </a:stretch>
        </p:blipFill>
        <p:spPr bwMode="auto">
          <a:xfrm>
            <a:off x="253999" y="2362200"/>
            <a:ext cx="856826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47800" y="609600"/>
            <a:ext cx="66294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tx2"/>
                </a:solidFill>
              </a:rPr>
              <a:t>Changing Password</a:t>
            </a:r>
            <a:endParaRPr lang="en-US" sz="54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6629400" cy="114300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tx2"/>
                </a:solidFill>
              </a:rPr>
              <a:t>~Superintendent Ed Pratt-</a:t>
            </a:r>
            <a:r>
              <a:rPr lang="en-US" sz="3200" dirty="0" err="1" smtClean="0">
                <a:solidFill>
                  <a:schemeClr val="tx2"/>
                </a:solidFill>
              </a:rPr>
              <a:t>Dannals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8153400" cy="42245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chemeClr val="tx2"/>
                </a:solidFill>
              </a:rPr>
              <a:t>“Improved communication between teachers and parents is essential in ensuring that students, parents and schools are working together to improve academic achievement.”</a:t>
            </a:r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bbles">
  <a:themeElements>
    <a:clrScheme name="Bubbles">
      <a:dk1>
        <a:srgbClr val="0C002C"/>
      </a:dk1>
      <a:lt1>
        <a:srgbClr val="FFFFFF"/>
      </a:lt1>
      <a:dk2>
        <a:srgbClr val="236626"/>
      </a:dk2>
      <a:lt2>
        <a:srgbClr val="D7C8FE"/>
      </a:lt2>
      <a:accent1>
        <a:srgbClr val="4203E7"/>
      </a:accent1>
      <a:accent2>
        <a:srgbClr val="842F73"/>
      </a:accent2>
      <a:accent3>
        <a:srgbClr val="7532A8"/>
      </a:accent3>
      <a:accent4>
        <a:srgbClr val="F7A107"/>
      </a:accent4>
      <a:accent5>
        <a:srgbClr val="C86DCF"/>
      </a:accent5>
      <a:accent6>
        <a:srgbClr val="E6B500"/>
      </a:accent6>
      <a:hlink>
        <a:srgbClr val="FFDE66"/>
      </a:hlink>
      <a:folHlink>
        <a:srgbClr val="D490C5"/>
      </a:folHlink>
    </a:clrScheme>
    <a:fontScheme name="Bubbles">
      <a:majorFont>
        <a:latin typeface="Impact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mic Sans M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bb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85000"/>
                <a:satMod val="150000"/>
              </a:schemeClr>
            </a:gs>
            <a:gs pos="35000">
              <a:schemeClr val="phClr">
                <a:tint val="70000"/>
                <a:shade val="90000"/>
                <a:alpha val="85000"/>
                <a:satMod val="200000"/>
              </a:schemeClr>
            </a:gs>
            <a:gs pos="100000">
              <a:schemeClr val="phClr">
                <a:tint val="90000"/>
                <a:shade val="100000"/>
                <a:alpha val="85000"/>
                <a:satMod val="25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40000"/>
                <a:satMod val="115000"/>
              </a:schemeClr>
            </a:gs>
            <a:gs pos="8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150000"/>
              </a:schemeClr>
            </a:gs>
          </a:gsLst>
          <a:lin ang="7800000" scaled="0"/>
        </a:grad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4450" cap="flat" cmpd="sng" algn="ctr">
          <a:solidFill>
            <a:schemeClr val="phClr">
              <a:alpha val="80000"/>
              <a:satMod val="110000"/>
            </a:schemeClr>
          </a:solidFill>
          <a:prstDash val="solid"/>
        </a:ln>
        <a:ln w="63500" cap="flat" cmpd="sng" algn="ctr">
          <a:solidFill>
            <a:schemeClr val="phClr">
              <a:alpha val="80000"/>
              <a:satMod val="115000"/>
            </a:schemeClr>
          </a:solidFill>
          <a:prstDash val="solid"/>
        </a:ln>
      </a:lnStyleLst>
      <a:effectStyleLst>
        <a:effectStyle>
          <a:effectLst>
            <a:innerShdw blurRad="50800" dist="25400" dir="13500000">
              <a:srgbClr val="FFFFFF">
                <a:alpha val="75000"/>
              </a:srgbClr>
            </a:innerShdw>
          </a:effectLst>
        </a:effectStyle>
        <a:effectStyle>
          <a:effectLst>
            <a:innerShdw blurRad="76200" dist="25400" dir="13500000">
              <a:srgbClr val="FFFFFF">
                <a:alpha val="75000"/>
              </a:srgbClr>
            </a:innerShdw>
            <a:reflection blurRad="63500" stA="35000" endPos="35000" dist="12700" dir="5400000" sy="-100000" rotWithShape="0"/>
          </a:effectLst>
        </a:effectStyle>
        <a:effectStyle>
          <a:effectLst>
            <a:reflection blurRad="63500" stA="35000" endPos="35000" dist="12700" dir="5400000" sy="-100000" rotWithShape="0"/>
          </a:effectLst>
          <a:scene3d>
            <a:camera prst="orthographicFront">
              <a:rot lat="0" lon="0" rev="0"/>
            </a:camera>
            <a:lightRig rig="balanced" dir="bl">
              <a:rot lat="0" lon="0" rev="7800000"/>
            </a:lightRig>
          </a:scene3d>
          <a:sp3d prstMaterial="translucentPowder">
            <a:bevelT h="508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shade val="80000"/>
                <a:satMod val="125000"/>
              </a:schemeClr>
            </a:gs>
            <a:gs pos="100000">
              <a:schemeClr val="phClr">
                <a:tint val="100000"/>
                <a:satMod val="125000"/>
                <a:lumOff val="40000"/>
                <a:lumMod val="100000"/>
              </a:schemeClr>
            </a:gs>
          </a:gsLst>
          <a:lin ang="7800000" scaled="1"/>
        </a:gradFill>
        <a:gradFill rotWithShape="1">
          <a:gsLst>
            <a:gs pos="0">
              <a:schemeClr val="phClr">
                <a:shade val="95000"/>
                <a:lumMod val="95000"/>
              </a:schemeClr>
            </a:gs>
            <a:gs pos="60000">
              <a:schemeClr val="phClr">
                <a:satMod val="125000"/>
                <a:lumOff val="10000"/>
                <a:lumMod val="100000"/>
              </a:schemeClr>
            </a:gs>
            <a:gs pos="100000">
              <a:schemeClr val="phClr">
                <a:shade val="95000"/>
                <a:satMod val="135000"/>
                <a:lumOff val="50000"/>
                <a:lumMod val="100000"/>
              </a:schemeClr>
            </a:gs>
          </a:gsLst>
          <a:lin ang="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Bubbles</Template>
  <TotalTime>356</TotalTime>
  <Words>239</Words>
  <Application>Microsoft Office PowerPoint</Application>
  <PresentationFormat>On-screen Show (4:3)</PresentationFormat>
  <Paragraphs>20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Bubbles</vt:lpstr>
      <vt:lpstr>Slide 1</vt:lpstr>
      <vt:lpstr>OnCourse</vt:lpstr>
      <vt:lpstr>Obtaining a  Username/Password</vt:lpstr>
      <vt:lpstr>Slide 4</vt:lpstr>
      <vt:lpstr>Slide 5</vt:lpstr>
      <vt:lpstr>Printing Reports</vt:lpstr>
      <vt:lpstr>Changing Password</vt:lpstr>
      <vt:lpstr>~Superintendent Ed Pratt-Dannals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 Gradebook Parent portal</dc:title>
  <dc:creator>couturey</dc:creator>
  <cp:lastModifiedBy>lanhamh</cp:lastModifiedBy>
  <cp:revision>51</cp:revision>
  <dcterms:created xsi:type="dcterms:W3CDTF">2009-07-09T20:41:00Z</dcterms:created>
  <dcterms:modified xsi:type="dcterms:W3CDTF">2010-01-08T15:45:58Z</dcterms:modified>
</cp:coreProperties>
</file>